
<file path=[Content_Types].xml><?xml version="1.0" encoding="utf-8"?>
<Types xmlns="http://schemas.openxmlformats.org/package/2006/content-types">
  <Default Extension="fntdata" ContentType="application/x-fontdata"/>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4"/>
  </p:notesMasterIdLst>
  <p:sldIdLst>
    <p:sldId id="265" r:id="rId2"/>
    <p:sldId id="268" r:id="rId3"/>
    <p:sldId id="270" r:id="rId4"/>
    <p:sldId id="269" r:id="rId5"/>
    <p:sldId id="271" r:id="rId6"/>
    <p:sldId id="272" r:id="rId7"/>
    <p:sldId id="273" r:id="rId8"/>
    <p:sldId id="274" r:id="rId9"/>
    <p:sldId id="275" r:id="rId10"/>
    <p:sldId id="262" r:id="rId11"/>
    <p:sldId id="263" r:id="rId12"/>
    <p:sldId id="264" r:id="rId13"/>
  </p:sldIdLst>
  <p:sldSz cx="9144000" cy="5143500" type="screen16x9"/>
  <p:notesSz cx="6858000" cy="9144000"/>
  <p:embeddedFontLst>
    <p:embeddedFont>
      <p:font typeface="Arial Black" panose="020B0604020202020204" pitchFamily="34" charset="0"/>
      <p:regular r:id="rId15"/>
      <p:bold r:id="rId16"/>
    </p:embeddedFont>
    <p:embeddedFont>
      <p:font typeface="Lato" panose="020F0502020204030203" pitchFamily="34" charset="0"/>
      <p:regular r:id="rId17"/>
      <p:bold r:id="rId18"/>
      <p:italic r:id="rId19"/>
      <p:boldItalic r:id="rId20"/>
    </p:embeddedFont>
    <p:embeddedFont>
      <p:font typeface="Montserrat" pitchFamily="2" charset="77"/>
      <p:regular r:id="rId21"/>
      <p:bold r:id="rId22"/>
      <p:italic r:id="rId23"/>
      <p:boldItalic r:id="rId24"/>
    </p:embeddedFont>
    <p:embeddedFont>
      <p:font typeface="Trebuchet MS" panose="020B0703020202090204" pitchFamily="34" charset="0"/>
      <p:regular r:id="rId25"/>
      <p:bold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2"/>
    <p:restoredTop sz="94623"/>
  </p:normalViewPr>
  <p:slideViewPr>
    <p:cSldViewPr snapToGrid="0">
      <p:cViewPr varScale="1">
        <p:scale>
          <a:sx n="163" d="100"/>
          <a:sy n="163" d="100"/>
        </p:scale>
        <p:origin x="192" y="4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61422c8dd6_1_117:notes"/>
          <p:cNvSpPr txBox="1">
            <a:spLocks noGrp="1"/>
          </p:cNvSpPr>
          <p:nvPr>
            <p:ph type="body" idx="1"/>
          </p:nvPr>
        </p:nvSpPr>
        <p:spPr>
          <a:xfrm>
            <a:off x="685793" y="4343393"/>
            <a:ext cx="5486396" cy="4114787"/>
          </a:xfrm>
          <a:prstGeom prst="rect">
            <a:avLst/>
          </a:prstGeom>
        </p:spPr>
        <p:txBody>
          <a:bodyPr spcFirstLastPara="1" wrap="square" lIns="49900" tIns="49900" rIns="49900" bIns="49900" anchor="t" anchorCtr="0">
            <a:noAutofit/>
          </a:bodyPr>
          <a:lstStyle/>
          <a:p>
            <a:pPr marL="0" lvl="0" indent="0" algn="l" rtl="0">
              <a:spcBef>
                <a:spcPts val="0"/>
              </a:spcBef>
              <a:spcAft>
                <a:spcPts val="0"/>
              </a:spcAft>
              <a:buNone/>
            </a:pPr>
            <a:endParaRPr/>
          </a:p>
        </p:txBody>
      </p:sp>
      <p:sp>
        <p:nvSpPr>
          <p:cNvPr id="249" name="Google Shape;249;g261422c8dd6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6143138216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6143138216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61422c8dd6_1_133:notes"/>
          <p:cNvSpPr txBox="1">
            <a:spLocks noGrp="1"/>
          </p:cNvSpPr>
          <p:nvPr>
            <p:ph type="body" idx="1"/>
          </p:nvPr>
        </p:nvSpPr>
        <p:spPr>
          <a:xfrm>
            <a:off x="685793" y="4343393"/>
            <a:ext cx="5486396" cy="4114787"/>
          </a:xfrm>
          <a:prstGeom prst="rect">
            <a:avLst/>
          </a:prstGeom>
        </p:spPr>
        <p:txBody>
          <a:bodyPr spcFirstLastPara="1" wrap="square" lIns="49900" tIns="49900" rIns="49900" bIns="49900" anchor="t" anchorCtr="0">
            <a:noAutofit/>
          </a:bodyPr>
          <a:lstStyle/>
          <a:p>
            <a:pPr marL="0" lvl="0" indent="0" algn="l" rtl="0">
              <a:spcBef>
                <a:spcPts val="0"/>
              </a:spcBef>
              <a:spcAft>
                <a:spcPts val="0"/>
              </a:spcAft>
              <a:buNone/>
            </a:pPr>
            <a:endParaRPr/>
          </a:p>
        </p:txBody>
      </p:sp>
      <p:sp>
        <p:nvSpPr>
          <p:cNvPr id="272" name="Google Shape;272;g261422c8dd6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3149429" y="685350"/>
            <a:ext cx="2845140" cy="3665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sz="2300" b="0" i="0">
                <a:solidFill>
                  <a:schemeClr val="lt1"/>
                </a:solidFill>
                <a:latin typeface="Arial Black"/>
                <a:ea typeface="Arial Black"/>
                <a:cs typeface="Arial Black"/>
                <a:sym typeface="Arial Black"/>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9" name="Google Shape;149;p15"/>
          <p:cNvSpPr txBox="1">
            <a:spLocks noGrp="1"/>
          </p:cNvSpPr>
          <p:nvPr>
            <p:ph type="body" idx="1"/>
          </p:nvPr>
        </p:nvSpPr>
        <p:spPr>
          <a:xfrm>
            <a:off x="2055099" y="2054008"/>
            <a:ext cx="5033800" cy="135595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700"/>
              <a:buNone/>
              <a:defRPr sz="1700" b="0" i="0">
                <a:solidFill>
                  <a:schemeClr val="lt1"/>
                </a:solidFill>
                <a:latin typeface="Trebuchet MS"/>
                <a:ea typeface="Trebuchet MS"/>
                <a:cs typeface="Trebuchet MS"/>
                <a:sym typeface="Trebuchet MS"/>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150" name="Google Shape;150;p1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1" name="Google Shape;151;p1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2" name="Google Shape;152;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6044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D04DB-3661-0870-B621-67670322E806}"/>
              </a:ext>
            </a:extLst>
          </p:cNvPr>
          <p:cNvSpPr>
            <a:spLocks noGrp="1"/>
          </p:cNvSpPr>
          <p:nvPr>
            <p:ph type="ctrTitle"/>
          </p:nvPr>
        </p:nvSpPr>
        <p:spPr>
          <a:xfrm>
            <a:off x="3390194" y="1628411"/>
            <a:ext cx="5017500" cy="1578900"/>
          </a:xfrm>
        </p:spPr>
        <p:txBody>
          <a:bodyPr/>
          <a:lstStyle/>
          <a:p>
            <a:pPr marL="0" marR="0" lvl="0" indent="0" algn="ctr" rtl="0">
              <a:lnSpc>
                <a:spcPct val="100472"/>
              </a:lnSpc>
              <a:spcBef>
                <a:spcPts val="0"/>
              </a:spcBef>
              <a:spcAft>
                <a:spcPts val="0"/>
              </a:spcAft>
              <a:buNone/>
            </a:pPr>
            <a:r>
              <a:rPr lang="en-IN" sz="4000" dirty="0">
                <a:solidFill>
                  <a:srgbClr val="FFFFFF"/>
                </a:solidFill>
              </a:rPr>
              <a:t>Taste Of API</a:t>
            </a:r>
            <a:endParaRPr lang="en-IN" sz="4000" dirty="0"/>
          </a:p>
        </p:txBody>
      </p:sp>
      <p:sp>
        <p:nvSpPr>
          <p:cNvPr id="6" name="TextBox 5">
            <a:extLst>
              <a:ext uri="{FF2B5EF4-FFF2-40B4-BE49-F238E27FC236}">
                <a16:creationId xmlns:a16="http://schemas.microsoft.com/office/drawing/2014/main" id="{E43DFC76-A08F-96CF-370F-5EE17F1326A7}"/>
              </a:ext>
            </a:extLst>
          </p:cNvPr>
          <p:cNvSpPr txBox="1"/>
          <p:nvPr/>
        </p:nvSpPr>
        <p:spPr>
          <a:xfrm>
            <a:off x="4338256" y="2669701"/>
            <a:ext cx="4397358" cy="307777"/>
          </a:xfrm>
          <a:prstGeom prst="rect">
            <a:avLst/>
          </a:prstGeom>
          <a:noFill/>
        </p:spPr>
        <p:txBody>
          <a:bodyPr wrap="none" rtlCol="0">
            <a:spAutoFit/>
          </a:bodyPr>
          <a:lstStyle/>
          <a:p>
            <a:r>
              <a:rPr lang="en-IN" sz="1400" dirty="0">
                <a:solidFill>
                  <a:srgbClr val="FFFFFF"/>
                </a:solidFill>
              </a:rPr>
              <a:t>Developing a Food App with </a:t>
            </a:r>
            <a:r>
              <a:rPr lang="en-IN" sz="1400" dirty="0" err="1">
                <a:solidFill>
                  <a:srgbClr val="FFFFFF"/>
                </a:solidFill>
              </a:rPr>
              <a:t>RecipeDB</a:t>
            </a:r>
            <a:r>
              <a:rPr lang="en-IN" sz="1400" dirty="0">
                <a:solidFill>
                  <a:srgbClr val="FFFFFF"/>
                </a:solidFill>
              </a:rPr>
              <a:t> &amp; </a:t>
            </a:r>
            <a:r>
              <a:rPr lang="en-IN" sz="1400" dirty="0" err="1">
                <a:solidFill>
                  <a:srgbClr val="FFFFFF"/>
                </a:solidFill>
              </a:rPr>
              <a:t>FlavourDB</a:t>
            </a:r>
            <a:endParaRPr lang="en-US" dirty="0"/>
          </a:p>
        </p:txBody>
      </p:sp>
    </p:spTree>
    <p:extLst>
      <p:ext uri="{BB962C8B-B14F-4D97-AF65-F5344CB8AC3E}">
        <p14:creationId xmlns:p14="http://schemas.microsoft.com/office/powerpoint/2010/main" val="47936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pSp>
        <p:nvGrpSpPr>
          <p:cNvPr id="251" name="Google Shape;251;p25"/>
          <p:cNvGrpSpPr/>
          <p:nvPr/>
        </p:nvGrpSpPr>
        <p:grpSpPr>
          <a:xfrm>
            <a:off x="5681946" y="0"/>
            <a:ext cx="1737396" cy="963692"/>
            <a:chOff x="11371784" y="0"/>
            <a:chExt cx="3477205" cy="1929764"/>
          </a:xfrm>
        </p:grpSpPr>
        <p:sp>
          <p:nvSpPr>
            <p:cNvPr id="252" name="Google Shape;252;p25"/>
            <p:cNvSpPr/>
            <p:nvPr/>
          </p:nvSpPr>
          <p:spPr>
            <a:xfrm>
              <a:off x="11907034" y="0"/>
              <a:ext cx="2941955" cy="1929764"/>
            </a:xfrm>
            <a:custGeom>
              <a:avLst/>
              <a:gdLst/>
              <a:ahLst/>
              <a:cxnLst/>
              <a:rect l="l" t="t" r="r" b="b"/>
              <a:pathLst>
                <a:path w="2941955" h="1929764" extrusionOk="0">
                  <a:moveTo>
                    <a:pt x="1203063" y="1929682"/>
                  </a:moveTo>
                  <a:lnTo>
                    <a:pt x="0" y="729121"/>
                  </a:lnTo>
                  <a:lnTo>
                    <a:pt x="729121" y="0"/>
                  </a:lnTo>
                  <a:lnTo>
                    <a:pt x="2749607" y="0"/>
                  </a:lnTo>
                  <a:lnTo>
                    <a:pt x="2941357" y="191350"/>
                  </a:lnTo>
                  <a:lnTo>
                    <a:pt x="1203063" y="1929682"/>
                  </a:lnTo>
                  <a:close/>
                </a:path>
              </a:pathLst>
            </a:custGeom>
            <a:solidFill>
              <a:srgbClr val="484B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253" name="Google Shape;253;p25"/>
            <p:cNvSpPr/>
            <p:nvPr/>
          </p:nvSpPr>
          <p:spPr>
            <a:xfrm>
              <a:off x="11371784" y="0"/>
              <a:ext cx="1454785" cy="824230"/>
            </a:xfrm>
            <a:custGeom>
              <a:avLst/>
              <a:gdLst/>
              <a:ahLst/>
              <a:cxnLst/>
              <a:rect l="l" t="t" r="r" b="b"/>
              <a:pathLst>
                <a:path w="1454784" h="824230" extrusionOk="0">
                  <a:moveTo>
                    <a:pt x="630294" y="824166"/>
                  </a:moveTo>
                  <a:lnTo>
                    <a:pt x="0" y="191369"/>
                  </a:lnTo>
                  <a:lnTo>
                    <a:pt x="191369" y="0"/>
                  </a:lnTo>
                  <a:lnTo>
                    <a:pt x="1454461" y="0"/>
                  </a:lnTo>
                  <a:lnTo>
                    <a:pt x="630294" y="824166"/>
                  </a:lnTo>
                  <a:close/>
                </a:path>
              </a:pathLst>
            </a:custGeom>
            <a:solidFill>
              <a:srgbClr val="6FB0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254" name="Google Shape;254;p25"/>
          <p:cNvGrpSpPr/>
          <p:nvPr/>
        </p:nvGrpSpPr>
        <p:grpSpPr>
          <a:xfrm>
            <a:off x="0" y="0"/>
            <a:ext cx="3370916" cy="3724893"/>
            <a:chOff x="0" y="0"/>
            <a:chExt cx="6746514" cy="7458984"/>
          </a:xfrm>
        </p:grpSpPr>
        <p:sp>
          <p:nvSpPr>
            <p:cNvPr id="255" name="Google Shape;255;p25"/>
            <p:cNvSpPr/>
            <p:nvPr/>
          </p:nvSpPr>
          <p:spPr>
            <a:xfrm>
              <a:off x="5334274" y="0"/>
              <a:ext cx="1412240" cy="1219200"/>
            </a:xfrm>
            <a:custGeom>
              <a:avLst/>
              <a:gdLst/>
              <a:ahLst/>
              <a:cxnLst/>
              <a:rect l="l" t="t" r="r" b="b"/>
              <a:pathLst>
                <a:path w="1412240" h="1219200" extrusionOk="0">
                  <a:moveTo>
                    <a:pt x="192233" y="1218904"/>
                  </a:moveTo>
                  <a:lnTo>
                    <a:pt x="0" y="1026671"/>
                  </a:lnTo>
                  <a:lnTo>
                    <a:pt x="1025755" y="0"/>
                  </a:lnTo>
                  <a:lnTo>
                    <a:pt x="1412225" y="0"/>
                  </a:lnTo>
                  <a:lnTo>
                    <a:pt x="192233" y="1218904"/>
                  </a:lnTo>
                  <a:close/>
                </a:path>
              </a:pathLst>
            </a:custGeom>
            <a:solidFill>
              <a:srgbClr val="6FB0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256" name="Google Shape;256;p25"/>
            <p:cNvSpPr/>
            <p:nvPr/>
          </p:nvSpPr>
          <p:spPr>
            <a:xfrm>
              <a:off x="2881778" y="605558"/>
              <a:ext cx="3476625" cy="3476625"/>
            </a:xfrm>
            <a:custGeom>
              <a:avLst/>
              <a:gdLst/>
              <a:ahLst/>
              <a:cxnLst/>
              <a:rect l="l" t="t" r="r" b="b"/>
              <a:pathLst>
                <a:path w="3476625" h="3476625" extrusionOk="0">
                  <a:moveTo>
                    <a:pt x="1739563" y="3476626"/>
                  </a:moveTo>
                  <a:lnTo>
                    <a:pt x="0" y="1738313"/>
                  </a:lnTo>
                  <a:lnTo>
                    <a:pt x="1739563" y="0"/>
                  </a:lnTo>
                  <a:lnTo>
                    <a:pt x="3476626" y="1738313"/>
                  </a:lnTo>
                  <a:lnTo>
                    <a:pt x="1739563" y="3476626"/>
                  </a:lnTo>
                  <a:close/>
                </a:path>
              </a:pathLst>
            </a:custGeom>
            <a:solidFill>
              <a:srgbClr val="484B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257" name="Google Shape;257;p25"/>
            <p:cNvSpPr/>
            <p:nvPr/>
          </p:nvSpPr>
          <p:spPr>
            <a:xfrm>
              <a:off x="0" y="1010559"/>
              <a:ext cx="4470400" cy="6448425"/>
            </a:xfrm>
            <a:custGeom>
              <a:avLst/>
              <a:gdLst/>
              <a:ahLst/>
              <a:cxnLst/>
              <a:rect l="l" t="t" r="r" b="b"/>
              <a:pathLst>
                <a:path w="4470400" h="6448425" extrusionOk="0">
                  <a:moveTo>
                    <a:pt x="1247259" y="6448409"/>
                  </a:moveTo>
                  <a:lnTo>
                    <a:pt x="0" y="5202154"/>
                  </a:lnTo>
                  <a:lnTo>
                    <a:pt x="0" y="1247240"/>
                  </a:lnTo>
                  <a:lnTo>
                    <a:pt x="1247240" y="0"/>
                  </a:lnTo>
                  <a:lnTo>
                    <a:pt x="4470197" y="3225457"/>
                  </a:lnTo>
                  <a:lnTo>
                    <a:pt x="1247259" y="6448409"/>
                  </a:lnTo>
                  <a:close/>
                </a:path>
              </a:pathLst>
            </a:custGeom>
            <a:solidFill>
              <a:srgbClr val="6FB0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sp>
        <p:nvSpPr>
          <p:cNvPr id="258" name="Google Shape;258;p25"/>
          <p:cNvSpPr/>
          <p:nvPr/>
        </p:nvSpPr>
        <p:spPr>
          <a:xfrm>
            <a:off x="6637533" y="0"/>
            <a:ext cx="2501900" cy="2664778"/>
          </a:xfrm>
          <a:custGeom>
            <a:avLst/>
            <a:gdLst/>
            <a:ahLst/>
            <a:cxnLst/>
            <a:rect l="l" t="t" r="r" b="b"/>
            <a:pathLst>
              <a:path w="5003800" h="5329555" extrusionOk="0">
                <a:moveTo>
                  <a:pt x="3225478" y="5328971"/>
                </a:moveTo>
                <a:lnTo>
                  <a:pt x="0" y="2103521"/>
                </a:lnTo>
                <a:lnTo>
                  <a:pt x="2105153" y="0"/>
                </a:lnTo>
                <a:lnTo>
                  <a:pt x="4344906" y="0"/>
                </a:lnTo>
                <a:lnTo>
                  <a:pt x="5003715" y="658808"/>
                </a:lnTo>
                <a:lnTo>
                  <a:pt x="5003715" y="3549354"/>
                </a:lnTo>
                <a:lnTo>
                  <a:pt x="3225478" y="5328971"/>
                </a:lnTo>
                <a:close/>
              </a:path>
            </a:pathLst>
          </a:custGeom>
          <a:solidFill>
            <a:srgbClr val="484B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259" name="Google Shape;259;p25"/>
          <p:cNvSpPr/>
          <p:nvPr/>
        </p:nvSpPr>
        <p:spPr>
          <a:xfrm>
            <a:off x="282886" y="0"/>
            <a:ext cx="2166068" cy="1081974"/>
          </a:xfrm>
          <a:custGeom>
            <a:avLst/>
            <a:gdLst/>
            <a:ahLst/>
            <a:cxnLst/>
            <a:rect l="l" t="t" r="r" b="b"/>
            <a:pathLst>
              <a:path w="4335145" h="2166620" extrusionOk="0">
                <a:moveTo>
                  <a:pt x="2167327" y="2166482"/>
                </a:moveTo>
                <a:lnTo>
                  <a:pt x="0" y="0"/>
                </a:lnTo>
                <a:lnTo>
                  <a:pt x="4334649" y="0"/>
                </a:lnTo>
                <a:lnTo>
                  <a:pt x="2167327" y="2166482"/>
                </a:lnTo>
                <a:close/>
              </a:path>
            </a:pathLst>
          </a:custGeom>
          <a:solidFill>
            <a:srgbClr val="484B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261" name="Google Shape;261;p25"/>
          <p:cNvSpPr txBox="1">
            <a:spLocks noGrp="1"/>
          </p:cNvSpPr>
          <p:nvPr>
            <p:ph type="title"/>
          </p:nvPr>
        </p:nvSpPr>
        <p:spPr>
          <a:xfrm>
            <a:off x="2601639" y="1669063"/>
            <a:ext cx="2211900" cy="941700"/>
          </a:xfrm>
          <a:prstGeom prst="rect">
            <a:avLst/>
          </a:prstGeom>
          <a:noFill/>
          <a:ln>
            <a:noFill/>
          </a:ln>
        </p:spPr>
        <p:txBody>
          <a:bodyPr spcFirstLastPara="1" wrap="square" lIns="0" tIns="7925" rIns="0" bIns="0"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2200" b="1" dirty="0">
                <a:latin typeface="Arial"/>
                <a:ea typeface="Arial"/>
                <a:cs typeface="Arial"/>
                <a:sym typeface="Arial"/>
              </a:rPr>
              <a:t>Benefits:</a:t>
            </a:r>
            <a:endParaRPr sz="2200" b="1" dirty="0">
              <a:latin typeface="Arial"/>
              <a:ea typeface="Arial"/>
              <a:cs typeface="Arial"/>
              <a:sym typeface="Arial"/>
            </a:endParaRPr>
          </a:p>
          <a:p>
            <a:pPr marL="0" lvl="0" indent="0" algn="l" rtl="0">
              <a:lnSpc>
                <a:spcPct val="100000"/>
              </a:lnSpc>
              <a:spcBef>
                <a:spcPts val="200"/>
              </a:spcBef>
              <a:spcAft>
                <a:spcPts val="0"/>
              </a:spcAft>
              <a:buNone/>
            </a:pPr>
            <a:endParaRPr sz="2600" dirty="0">
              <a:latin typeface="Arial"/>
              <a:ea typeface="Arial"/>
              <a:cs typeface="Arial"/>
              <a:sym typeface="Arial"/>
            </a:endParaRPr>
          </a:p>
        </p:txBody>
      </p:sp>
      <p:sp>
        <p:nvSpPr>
          <p:cNvPr id="260" name="Google Shape;260;p25"/>
          <p:cNvSpPr txBox="1">
            <a:spLocks noGrp="1"/>
          </p:cNvSpPr>
          <p:nvPr>
            <p:ph type="body" idx="1"/>
          </p:nvPr>
        </p:nvSpPr>
        <p:spPr>
          <a:xfrm>
            <a:off x="2544900" y="2559650"/>
            <a:ext cx="4054200" cy="2101800"/>
          </a:xfrm>
          <a:prstGeom prst="rect">
            <a:avLst/>
          </a:prstGeom>
          <a:noFill/>
          <a:ln>
            <a:noFill/>
          </a:ln>
        </p:spPr>
        <p:txBody>
          <a:bodyPr spcFirstLastPara="1" wrap="square" lIns="0" tIns="5375" rIns="0" bIns="0" anchor="t" anchorCtr="0">
            <a:spAutoFit/>
          </a:bodyPr>
          <a:lstStyle/>
          <a:p>
            <a:pPr marL="457200" lvl="0" indent="-304800" algn="l" rtl="0">
              <a:lnSpc>
                <a:spcPct val="115000"/>
              </a:lnSpc>
              <a:spcBef>
                <a:spcPts val="0"/>
              </a:spcBef>
              <a:spcAft>
                <a:spcPts val="0"/>
              </a:spcAft>
              <a:buClr>
                <a:schemeClr val="lt1"/>
              </a:buClr>
              <a:buSzPts val="1200"/>
              <a:buFont typeface="Arial"/>
              <a:buChar char="●"/>
            </a:pPr>
            <a:r>
              <a:rPr lang="en" sz="1200" dirty="0">
                <a:latin typeface="Arial"/>
                <a:ea typeface="Arial"/>
                <a:cs typeface="Arial"/>
                <a:sym typeface="Arial"/>
              </a:rPr>
              <a:t>Diverse Culinary Exploration: Users can discover and learn about various cuisines with detailed information and images, enhancing their culinary knowledge.</a:t>
            </a:r>
            <a:endParaRPr sz="1200" dirty="0">
              <a:latin typeface="Arial"/>
              <a:ea typeface="Arial"/>
              <a:cs typeface="Arial"/>
              <a:sym typeface="Arial"/>
            </a:endParaRPr>
          </a:p>
          <a:p>
            <a:pPr marL="457200" lvl="0" indent="-304800" algn="l" rtl="0">
              <a:lnSpc>
                <a:spcPct val="115000"/>
              </a:lnSpc>
              <a:spcBef>
                <a:spcPts val="0"/>
              </a:spcBef>
              <a:spcAft>
                <a:spcPts val="0"/>
              </a:spcAft>
              <a:buClr>
                <a:schemeClr val="lt1"/>
              </a:buClr>
              <a:buSzPts val="1200"/>
              <a:buFont typeface="Arial"/>
              <a:buChar char="●"/>
            </a:pPr>
            <a:r>
              <a:rPr lang="en" sz="1200" dirty="0">
                <a:latin typeface="Arial"/>
                <a:ea typeface="Arial"/>
                <a:cs typeface="Arial"/>
                <a:sym typeface="Arial"/>
              </a:rPr>
              <a:t>Healthy Meal Planning: Health-conscious individuals can effortlessly plan meals within their specified calorie range, promoting mindful eating.</a:t>
            </a:r>
            <a:endParaRPr sz="1200" dirty="0">
              <a:latin typeface="Arial"/>
              <a:ea typeface="Arial"/>
              <a:cs typeface="Arial"/>
              <a:sym typeface="Arial"/>
            </a:endParaRPr>
          </a:p>
          <a:p>
            <a:pPr marL="457200" lvl="0" indent="-304800" algn="l" rtl="0">
              <a:lnSpc>
                <a:spcPct val="115000"/>
              </a:lnSpc>
              <a:spcBef>
                <a:spcPts val="0"/>
              </a:spcBef>
              <a:spcAft>
                <a:spcPts val="0"/>
              </a:spcAft>
              <a:buClr>
                <a:schemeClr val="lt1"/>
              </a:buClr>
              <a:buSzPts val="1200"/>
              <a:buFont typeface="Arial"/>
              <a:buChar char="●"/>
            </a:pPr>
            <a:r>
              <a:rPr lang="en" sz="1200" dirty="0">
                <a:latin typeface="Arial"/>
                <a:ea typeface="Arial"/>
                <a:cs typeface="Arial"/>
                <a:sym typeface="Arial"/>
              </a:rPr>
              <a:t>User-friendly Interface: The app provides a seamless and user-friendly experience, making it easy for users to navigate and explore culinary options.</a:t>
            </a:r>
            <a:endParaRPr dirty="0">
              <a:latin typeface="Arial"/>
              <a:ea typeface="Arial"/>
              <a:cs typeface="Arial"/>
              <a:sym typeface="Arial"/>
            </a:endParaRPr>
          </a:p>
        </p:txBody>
      </p:sp>
      <p:sp>
        <p:nvSpPr>
          <p:cNvPr id="262" name="Google Shape;262;p25"/>
          <p:cNvSpPr/>
          <p:nvPr/>
        </p:nvSpPr>
        <p:spPr>
          <a:xfrm>
            <a:off x="2563609" y="2317168"/>
            <a:ext cx="1957388" cy="47625"/>
          </a:xfrm>
          <a:custGeom>
            <a:avLst/>
            <a:gdLst/>
            <a:ahLst/>
            <a:cxnLst/>
            <a:rect l="l" t="t" r="r" b="b"/>
            <a:pathLst>
              <a:path w="3914775" h="95250" extrusionOk="0">
                <a:moveTo>
                  <a:pt x="3914775" y="95250"/>
                </a:moveTo>
                <a:lnTo>
                  <a:pt x="0" y="95250"/>
                </a:lnTo>
                <a:lnTo>
                  <a:pt x="0" y="0"/>
                </a:lnTo>
                <a:lnTo>
                  <a:pt x="3914775" y="0"/>
                </a:lnTo>
                <a:lnTo>
                  <a:pt x="3914775" y="95250"/>
                </a:lnTo>
                <a:close/>
              </a:path>
            </a:pathLst>
          </a:custGeom>
          <a:solidFill>
            <a:srgbClr val="6FB0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6"/>
          <p:cNvSpPr txBox="1"/>
          <p:nvPr/>
        </p:nvSpPr>
        <p:spPr>
          <a:xfrm>
            <a:off x="1285208" y="931110"/>
            <a:ext cx="3515100" cy="626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Clr>
                <a:schemeClr val="dk1"/>
              </a:buClr>
              <a:buSzPts val="1100"/>
              <a:buFont typeface="Arial"/>
              <a:buNone/>
            </a:pPr>
            <a:r>
              <a:rPr lang="en" sz="1700" b="1" dirty="0">
                <a:solidFill>
                  <a:schemeClr val="lt1"/>
                </a:solidFill>
              </a:rPr>
              <a:t>Conclusion:</a:t>
            </a:r>
            <a:endParaRPr sz="1700" b="1" dirty="0">
              <a:solidFill>
                <a:schemeClr val="lt1"/>
              </a:solidFill>
            </a:endParaRPr>
          </a:p>
          <a:p>
            <a:pPr marL="0" lvl="0" indent="0" algn="l" rtl="0">
              <a:spcBef>
                <a:spcPts val="200"/>
              </a:spcBef>
              <a:spcAft>
                <a:spcPts val="0"/>
              </a:spcAft>
              <a:buNone/>
            </a:pPr>
            <a:endParaRPr sz="2200" dirty="0">
              <a:solidFill>
                <a:schemeClr val="lt1"/>
              </a:solidFill>
            </a:endParaRPr>
          </a:p>
        </p:txBody>
      </p:sp>
      <p:sp>
        <p:nvSpPr>
          <p:cNvPr id="269" name="Google Shape;269;p26"/>
          <p:cNvSpPr txBox="1"/>
          <p:nvPr/>
        </p:nvSpPr>
        <p:spPr>
          <a:xfrm>
            <a:off x="1481151" y="1557510"/>
            <a:ext cx="5968800" cy="17316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500"/>
              </a:spcBef>
              <a:spcAft>
                <a:spcPts val="0"/>
              </a:spcAft>
              <a:buClr>
                <a:schemeClr val="lt1"/>
              </a:buClr>
              <a:buSzPts val="1200"/>
              <a:buChar char="●"/>
            </a:pPr>
            <a:r>
              <a:rPr lang="en" sz="1200" dirty="0">
                <a:solidFill>
                  <a:schemeClr val="lt1"/>
                </a:solidFill>
              </a:rPr>
              <a:t>In the world of Taste Of API, we've crafted more than just an app; it's your culinary sidekick! Taste Of API is like a friendly chef guiding you through a world of flavors, making every meal an exciting adventure.</a:t>
            </a:r>
            <a:endParaRPr sz="1200" dirty="0">
              <a:solidFill>
                <a:schemeClr val="lt1"/>
              </a:solidFill>
            </a:endParaRPr>
          </a:p>
          <a:p>
            <a:pPr marL="457200" lvl="0" indent="-304800" algn="l" rtl="0">
              <a:lnSpc>
                <a:spcPct val="115000"/>
              </a:lnSpc>
              <a:spcBef>
                <a:spcPts val="0"/>
              </a:spcBef>
              <a:spcAft>
                <a:spcPts val="0"/>
              </a:spcAft>
              <a:buClr>
                <a:schemeClr val="lt1"/>
              </a:buClr>
              <a:buSzPts val="1200"/>
              <a:buChar char="●"/>
            </a:pPr>
            <a:r>
              <a:rPr lang="en" sz="1200" dirty="0">
                <a:solidFill>
                  <a:schemeClr val="lt1"/>
                </a:solidFill>
              </a:rPr>
              <a:t>And when it comes to eating healthy, we've got your back! With our Calorie Planner, you set the rules. It's like having a personal nutritionist suggesting tasty dishes that match your daily goals. So, let Taste Of API be your go-to for flavorful discoveries and mindful bites – where every click brings you closer to a tastier and healthier you!</a:t>
            </a:r>
            <a:endParaRPr sz="1700" b="1" dirty="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p:nvPr/>
        </p:nvSpPr>
        <p:spPr>
          <a:xfrm>
            <a:off x="5578022" y="1114914"/>
            <a:ext cx="3562667" cy="3224212"/>
          </a:xfrm>
          <a:custGeom>
            <a:avLst/>
            <a:gdLst/>
            <a:ahLst/>
            <a:cxnLst/>
            <a:rect l="l" t="t" r="r" b="b"/>
            <a:pathLst>
              <a:path w="7125334" h="6448425" extrusionOk="0">
                <a:moveTo>
                  <a:pt x="2941383" y="3780815"/>
                </a:moveTo>
                <a:lnTo>
                  <a:pt x="1740814" y="2580259"/>
                </a:lnTo>
                <a:lnTo>
                  <a:pt x="0" y="4318571"/>
                </a:lnTo>
                <a:lnTo>
                  <a:pt x="1203071" y="5519128"/>
                </a:lnTo>
                <a:lnTo>
                  <a:pt x="2941383" y="3780815"/>
                </a:lnTo>
                <a:close/>
              </a:path>
              <a:path w="7125334" h="6448425" extrusionOk="0">
                <a:moveTo>
                  <a:pt x="7125246" y="1241767"/>
                </a:moveTo>
                <a:lnTo>
                  <a:pt x="5883973" y="0"/>
                </a:lnTo>
                <a:lnTo>
                  <a:pt x="2659761" y="3225469"/>
                </a:lnTo>
                <a:lnTo>
                  <a:pt x="5883961" y="6448412"/>
                </a:lnTo>
                <a:lnTo>
                  <a:pt x="7125246" y="5207635"/>
                </a:lnTo>
                <a:lnTo>
                  <a:pt x="7125246" y="1241767"/>
                </a:lnTo>
                <a:close/>
              </a:path>
            </a:pathLst>
          </a:custGeom>
          <a:solidFill>
            <a:srgbClr val="484B6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275" name="Google Shape;275;p27"/>
          <p:cNvSpPr/>
          <p:nvPr/>
        </p:nvSpPr>
        <p:spPr>
          <a:xfrm>
            <a:off x="4948277" y="1621803"/>
            <a:ext cx="1548129" cy="1699577"/>
          </a:xfrm>
          <a:custGeom>
            <a:avLst/>
            <a:gdLst/>
            <a:ahLst/>
            <a:cxnLst/>
            <a:rect l="l" t="t" r="r" b="b"/>
            <a:pathLst>
              <a:path w="3096259" h="3399154" extrusionOk="0">
                <a:moveTo>
                  <a:pt x="2990862" y="192239"/>
                </a:moveTo>
                <a:lnTo>
                  <a:pt x="2798622" y="0"/>
                </a:lnTo>
                <a:lnTo>
                  <a:pt x="0" y="2796121"/>
                </a:lnTo>
                <a:lnTo>
                  <a:pt x="194729" y="2990850"/>
                </a:lnTo>
                <a:lnTo>
                  <a:pt x="2990862" y="192239"/>
                </a:lnTo>
                <a:close/>
              </a:path>
              <a:path w="3096259" h="3399154" extrusionOk="0">
                <a:moveTo>
                  <a:pt x="3096107" y="1660296"/>
                </a:moveTo>
                <a:lnTo>
                  <a:pt x="2463317" y="1027506"/>
                </a:lnTo>
                <a:lnTo>
                  <a:pt x="725004" y="2765818"/>
                </a:lnTo>
                <a:lnTo>
                  <a:pt x="1357795" y="3398609"/>
                </a:lnTo>
                <a:lnTo>
                  <a:pt x="3096107" y="1660296"/>
                </a:lnTo>
                <a:close/>
              </a:path>
            </a:pathLst>
          </a:custGeom>
          <a:solidFill>
            <a:srgbClr val="6FB0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276" name="Google Shape;276;p27"/>
          <p:cNvSpPr txBox="1">
            <a:spLocks noGrp="1"/>
          </p:cNvSpPr>
          <p:nvPr>
            <p:ph type="title"/>
          </p:nvPr>
        </p:nvSpPr>
        <p:spPr>
          <a:xfrm>
            <a:off x="722926" y="1114914"/>
            <a:ext cx="4225351" cy="714298"/>
          </a:xfrm>
          <a:prstGeom prst="rect">
            <a:avLst/>
          </a:prstGeom>
          <a:noFill/>
          <a:ln>
            <a:noFill/>
          </a:ln>
        </p:spPr>
        <p:txBody>
          <a:bodyPr spcFirstLastPara="1" wrap="square" lIns="0" tIns="6350" rIns="0" bIns="0" anchor="t" anchorCtr="0">
            <a:spAutoFit/>
          </a:bodyPr>
          <a:lstStyle/>
          <a:p>
            <a:pPr marL="0" lvl="0" indent="0" algn="l" rtl="0">
              <a:lnSpc>
                <a:spcPct val="100000"/>
              </a:lnSpc>
              <a:spcBef>
                <a:spcPts val="0"/>
              </a:spcBef>
              <a:spcAft>
                <a:spcPts val="0"/>
              </a:spcAft>
              <a:buNone/>
            </a:pPr>
            <a:r>
              <a:rPr lang="en" sz="4600" dirty="0">
                <a:latin typeface="Arial"/>
                <a:ea typeface="Arial"/>
                <a:cs typeface="Arial"/>
                <a:sym typeface="Arial"/>
              </a:rPr>
              <a:t>THANK YOU!</a:t>
            </a:r>
            <a:endParaRPr sz="4600" dirty="0">
              <a:latin typeface="Arial"/>
              <a:ea typeface="Arial"/>
              <a:cs typeface="Arial"/>
              <a:sym typeface="Arial"/>
            </a:endParaRPr>
          </a:p>
        </p:txBody>
      </p:sp>
      <p:sp>
        <p:nvSpPr>
          <p:cNvPr id="277" name="Google Shape;277;p27"/>
          <p:cNvSpPr/>
          <p:nvPr/>
        </p:nvSpPr>
        <p:spPr>
          <a:xfrm>
            <a:off x="722943" y="2194719"/>
            <a:ext cx="3014663" cy="47625"/>
          </a:xfrm>
          <a:custGeom>
            <a:avLst/>
            <a:gdLst/>
            <a:ahLst/>
            <a:cxnLst/>
            <a:rect l="l" t="t" r="r" b="b"/>
            <a:pathLst>
              <a:path w="6029325" h="95250" extrusionOk="0">
                <a:moveTo>
                  <a:pt x="6029325" y="95250"/>
                </a:moveTo>
                <a:lnTo>
                  <a:pt x="0" y="95250"/>
                </a:lnTo>
                <a:lnTo>
                  <a:pt x="0" y="0"/>
                </a:lnTo>
                <a:lnTo>
                  <a:pt x="6029325" y="0"/>
                </a:lnTo>
                <a:lnTo>
                  <a:pt x="6029325" y="95250"/>
                </a:lnTo>
                <a:close/>
              </a:path>
            </a:pathLst>
          </a:custGeom>
          <a:solidFill>
            <a:srgbClr val="6FB0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278" name="Google Shape;278;p27"/>
          <p:cNvSpPr txBox="1"/>
          <p:nvPr/>
        </p:nvSpPr>
        <p:spPr>
          <a:xfrm>
            <a:off x="722926" y="2571750"/>
            <a:ext cx="3780300" cy="207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lt1"/>
                </a:solidFill>
              </a:rPr>
              <a:t>Done By:</a:t>
            </a:r>
            <a:endParaRPr sz="1200" b="1">
              <a:solidFill>
                <a:schemeClr val="lt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lt1"/>
                </a:solidFill>
              </a:rPr>
              <a:t>Vikranth Udandarao</a:t>
            </a:r>
            <a:endParaRPr sz="12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lt1"/>
                </a:solidFill>
              </a:rPr>
              <a:t>Harsh Mistry</a:t>
            </a:r>
            <a:endParaRPr sz="12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lt1"/>
                </a:solidFill>
              </a:rPr>
              <a:t>Noel Tiju</a:t>
            </a:r>
            <a:endParaRPr sz="12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lt1"/>
                </a:solidFill>
              </a:rPr>
              <a:t>Muthuraj Vairamuthu</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F65E-56AD-CDB7-4C3A-091A814BDF7C}"/>
              </a:ext>
            </a:extLst>
          </p:cNvPr>
          <p:cNvSpPr>
            <a:spLocks noGrp="1"/>
          </p:cNvSpPr>
          <p:nvPr>
            <p:ph type="title"/>
          </p:nvPr>
        </p:nvSpPr>
        <p:spPr>
          <a:xfrm>
            <a:off x="669471" y="1130436"/>
            <a:ext cx="4587000" cy="1148700"/>
          </a:xfrm>
        </p:spPr>
        <p:txBody>
          <a:bodyPr/>
          <a:lstStyle/>
          <a:p>
            <a:r>
              <a:rPr lang="en-US" dirty="0"/>
              <a:t>OBJECTIVE</a:t>
            </a:r>
          </a:p>
        </p:txBody>
      </p:sp>
      <p:sp>
        <p:nvSpPr>
          <p:cNvPr id="3" name="TextBox 2">
            <a:extLst>
              <a:ext uri="{FF2B5EF4-FFF2-40B4-BE49-F238E27FC236}">
                <a16:creationId xmlns:a16="http://schemas.microsoft.com/office/drawing/2014/main" id="{CA98A5AC-D537-067F-F94E-FD72B58A9E6E}"/>
              </a:ext>
            </a:extLst>
          </p:cNvPr>
          <p:cNvSpPr txBox="1"/>
          <p:nvPr/>
        </p:nvSpPr>
        <p:spPr>
          <a:xfrm>
            <a:off x="669470" y="2491860"/>
            <a:ext cx="4587001" cy="1169551"/>
          </a:xfrm>
          <a:prstGeom prst="rect">
            <a:avLst/>
          </a:prstGeom>
          <a:noFill/>
        </p:spPr>
        <p:txBody>
          <a:bodyPr wrap="square" rtlCol="0">
            <a:spAutoFit/>
          </a:bodyPr>
          <a:lstStyle/>
          <a:p>
            <a:r>
              <a:rPr lang="en-IN" sz="1400" dirty="0">
                <a:solidFill>
                  <a:schemeClr val="lt1"/>
                </a:solidFill>
              </a:rPr>
              <a:t>Taste of API is a user-centric app designed to offer a delightful culinary experience, providing users with the ability to explore various cuisines and plan their meals based on specified calorie requirements.</a:t>
            </a:r>
            <a:endParaRPr lang="en-IN" sz="1800" dirty="0">
              <a:solidFill>
                <a:schemeClr val="lt1"/>
              </a:solidFill>
            </a:endParaRPr>
          </a:p>
          <a:p>
            <a:endParaRPr lang="en-US" dirty="0"/>
          </a:p>
        </p:txBody>
      </p:sp>
    </p:spTree>
    <p:extLst>
      <p:ext uri="{BB962C8B-B14F-4D97-AF65-F5344CB8AC3E}">
        <p14:creationId xmlns:p14="http://schemas.microsoft.com/office/powerpoint/2010/main" val="1223734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F65E-56AD-CDB7-4C3A-091A814BDF7C}"/>
              </a:ext>
            </a:extLst>
          </p:cNvPr>
          <p:cNvSpPr>
            <a:spLocks noGrp="1"/>
          </p:cNvSpPr>
          <p:nvPr>
            <p:ph type="title"/>
          </p:nvPr>
        </p:nvSpPr>
        <p:spPr>
          <a:xfrm>
            <a:off x="619742" y="1817786"/>
            <a:ext cx="4587000" cy="1148700"/>
          </a:xfrm>
        </p:spPr>
        <p:txBody>
          <a:bodyPr/>
          <a:lstStyle/>
          <a:p>
            <a:r>
              <a:rPr lang="en-US" dirty="0"/>
              <a:t>FUNCTIONALITIES</a:t>
            </a:r>
          </a:p>
        </p:txBody>
      </p:sp>
    </p:spTree>
    <p:extLst>
      <p:ext uri="{BB962C8B-B14F-4D97-AF65-F5344CB8AC3E}">
        <p14:creationId xmlns:p14="http://schemas.microsoft.com/office/powerpoint/2010/main" val="2565235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F65E-56AD-CDB7-4C3A-091A814BDF7C}"/>
              </a:ext>
            </a:extLst>
          </p:cNvPr>
          <p:cNvSpPr>
            <a:spLocks noGrp="1"/>
          </p:cNvSpPr>
          <p:nvPr>
            <p:ph type="title"/>
          </p:nvPr>
        </p:nvSpPr>
        <p:spPr>
          <a:xfrm>
            <a:off x="669471" y="1130436"/>
            <a:ext cx="4587000" cy="1148700"/>
          </a:xfrm>
        </p:spPr>
        <p:txBody>
          <a:bodyPr/>
          <a:lstStyle/>
          <a:p>
            <a:r>
              <a:rPr lang="en-US" dirty="0"/>
              <a:t>PART 1: UI</a:t>
            </a:r>
          </a:p>
        </p:txBody>
      </p:sp>
      <p:sp>
        <p:nvSpPr>
          <p:cNvPr id="4" name="Google Shape;199;p21">
            <a:extLst>
              <a:ext uri="{FF2B5EF4-FFF2-40B4-BE49-F238E27FC236}">
                <a16:creationId xmlns:a16="http://schemas.microsoft.com/office/drawing/2014/main" id="{E93A600F-7787-07C0-4D44-3E6CAC482398}"/>
              </a:ext>
            </a:extLst>
          </p:cNvPr>
          <p:cNvSpPr txBox="1"/>
          <p:nvPr/>
        </p:nvSpPr>
        <p:spPr>
          <a:xfrm>
            <a:off x="780621" y="2279136"/>
            <a:ext cx="4673918" cy="1729633"/>
          </a:xfrm>
          <a:prstGeom prst="rect">
            <a:avLst/>
          </a:prstGeom>
          <a:noFill/>
          <a:ln>
            <a:noFill/>
          </a:ln>
        </p:spPr>
        <p:txBody>
          <a:bodyPr spcFirstLastPara="1" wrap="square" lIns="0" tIns="6025" rIns="0" bIns="0" anchor="t" anchorCtr="0">
            <a:spAutoFit/>
          </a:bodyPr>
          <a:lstStyle/>
          <a:p>
            <a:pPr marL="0" lvl="0" indent="0" algn="just" rtl="0">
              <a:spcBef>
                <a:spcPts val="0"/>
              </a:spcBef>
              <a:spcAft>
                <a:spcPts val="0"/>
              </a:spcAft>
              <a:buClr>
                <a:schemeClr val="dk1"/>
              </a:buClr>
              <a:buSzPts val="1100"/>
              <a:buFont typeface="Arial"/>
              <a:buNone/>
            </a:pPr>
            <a:br>
              <a:rPr lang="en-IN" sz="1600" dirty="0"/>
            </a:br>
            <a:r>
              <a:rPr lang="en-IN" sz="1600" b="0" i="0" dirty="0">
                <a:solidFill>
                  <a:srgbClr val="ECECF1"/>
                </a:solidFill>
                <a:effectLst/>
                <a:latin typeface="Söhne"/>
              </a:rPr>
              <a:t>Taste of API offers an intuitive interface for exploring cuisines, with a chatbot for personalized recipes. Users can set health preferences, and Flavour DB suggests diverse ingredients for creative dishes. The UI balances simplicity and sophistication, catering to both enthusiasts and small restaurant owners.</a:t>
            </a:r>
            <a:endParaRPr sz="1200" dirty="0">
              <a:solidFill>
                <a:schemeClr val="lt1"/>
              </a:solidFill>
            </a:endParaRPr>
          </a:p>
        </p:txBody>
      </p:sp>
      <p:pic>
        <p:nvPicPr>
          <p:cNvPr id="6" name="Screen Recording 2023-11-18 at 6.35.46 AM.mov">
            <a:hlinkClick r:id="" action="ppaction://media"/>
            <a:extLst>
              <a:ext uri="{FF2B5EF4-FFF2-40B4-BE49-F238E27FC236}">
                <a16:creationId xmlns:a16="http://schemas.microsoft.com/office/drawing/2014/main" id="{DF6B3B58-671C-BE02-87E5-0676D3DEAA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38875" y="0"/>
            <a:ext cx="2905125" cy="5143500"/>
          </a:xfrm>
          <a:prstGeom prst="rect">
            <a:avLst/>
          </a:prstGeom>
        </p:spPr>
      </p:pic>
    </p:spTree>
    <p:extLst>
      <p:ext uri="{BB962C8B-B14F-4D97-AF65-F5344CB8AC3E}">
        <p14:creationId xmlns:p14="http://schemas.microsoft.com/office/powerpoint/2010/main" val="3942112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F65E-56AD-CDB7-4C3A-091A814BDF7C}"/>
              </a:ext>
            </a:extLst>
          </p:cNvPr>
          <p:cNvSpPr>
            <a:spLocks noGrp="1"/>
          </p:cNvSpPr>
          <p:nvPr>
            <p:ph type="title"/>
          </p:nvPr>
        </p:nvSpPr>
        <p:spPr>
          <a:xfrm>
            <a:off x="669471" y="1130436"/>
            <a:ext cx="4587000" cy="1148700"/>
          </a:xfrm>
        </p:spPr>
        <p:txBody>
          <a:bodyPr/>
          <a:lstStyle/>
          <a:p>
            <a:r>
              <a:rPr lang="en-US" dirty="0"/>
              <a:t>PART 2: </a:t>
            </a:r>
            <a:r>
              <a:rPr lang="en-US" dirty="0" err="1"/>
              <a:t>ChatBot</a:t>
            </a:r>
            <a:endParaRPr lang="en-US" dirty="0"/>
          </a:p>
        </p:txBody>
      </p:sp>
      <p:sp>
        <p:nvSpPr>
          <p:cNvPr id="4" name="Google Shape;199;p21">
            <a:extLst>
              <a:ext uri="{FF2B5EF4-FFF2-40B4-BE49-F238E27FC236}">
                <a16:creationId xmlns:a16="http://schemas.microsoft.com/office/drawing/2014/main" id="{E93A600F-7787-07C0-4D44-3E6CAC482398}"/>
              </a:ext>
            </a:extLst>
          </p:cNvPr>
          <p:cNvSpPr txBox="1"/>
          <p:nvPr/>
        </p:nvSpPr>
        <p:spPr>
          <a:xfrm>
            <a:off x="780621" y="2279136"/>
            <a:ext cx="4673918" cy="1729633"/>
          </a:xfrm>
          <a:prstGeom prst="rect">
            <a:avLst/>
          </a:prstGeom>
          <a:noFill/>
          <a:ln>
            <a:noFill/>
          </a:ln>
        </p:spPr>
        <p:txBody>
          <a:bodyPr spcFirstLastPara="1" wrap="square" lIns="0" tIns="6025" rIns="0" bIns="0" anchor="t" anchorCtr="0">
            <a:spAutoFit/>
          </a:bodyPr>
          <a:lstStyle/>
          <a:p>
            <a:pPr marL="0" lvl="0" indent="0" algn="just" rtl="0">
              <a:spcBef>
                <a:spcPts val="0"/>
              </a:spcBef>
              <a:spcAft>
                <a:spcPts val="0"/>
              </a:spcAft>
              <a:buClr>
                <a:schemeClr val="dk1"/>
              </a:buClr>
              <a:buSzPts val="1100"/>
              <a:buFont typeface="Arial"/>
              <a:buNone/>
            </a:pPr>
            <a:br>
              <a:rPr lang="en-IN" sz="1600" dirty="0"/>
            </a:br>
            <a:r>
              <a:rPr lang="en-IN" sz="1600" b="0" i="0" dirty="0">
                <a:solidFill>
                  <a:srgbClr val="ECECF1"/>
                </a:solidFill>
                <a:effectLst/>
                <a:latin typeface="Söhne"/>
              </a:rPr>
              <a:t>Taste of APIs chatbot effortlessly connects with Recipe DB API, responding to user inputs for cuisine, calories, and proteins, delivering personalized recipes. It also taps into Flavour DB API, allowing users to input a dish and receive a list of similar dishes, enhancing culinary creativity.</a:t>
            </a:r>
            <a:endParaRPr sz="1600" dirty="0">
              <a:solidFill>
                <a:schemeClr val="lt1"/>
              </a:solidFill>
            </a:endParaRPr>
          </a:p>
        </p:txBody>
      </p:sp>
      <p:pic>
        <p:nvPicPr>
          <p:cNvPr id="7" name="WhatsApp Video 2023-11-18 at 08.39.07.mp4">
            <a:hlinkClick r:id="" action="ppaction://media"/>
            <a:extLst>
              <a:ext uri="{FF2B5EF4-FFF2-40B4-BE49-F238E27FC236}">
                <a16:creationId xmlns:a16="http://schemas.microsoft.com/office/drawing/2014/main" id="{224AF394-C015-9AA1-5459-F7880E547A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05613" y="-31955"/>
            <a:ext cx="2338387" cy="5143500"/>
          </a:xfrm>
          <a:prstGeom prst="rect">
            <a:avLst/>
          </a:prstGeom>
        </p:spPr>
      </p:pic>
    </p:spTree>
    <p:extLst>
      <p:ext uri="{BB962C8B-B14F-4D97-AF65-F5344CB8AC3E}">
        <p14:creationId xmlns:p14="http://schemas.microsoft.com/office/powerpoint/2010/main" val="1784058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8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F65E-56AD-CDB7-4C3A-091A814BDF7C}"/>
              </a:ext>
            </a:extLst>
          </p:cNvPr>
          <p:cNvSpPr>
            <a:spLocks noGrp="1"/>
          </p:cNvSpPr>
          <p:nvPr>
            <p:ph type="title"/>
          </p:nvPr>
        </p:nvSpPr>
        <p:spPr>
          <a:xfrm>
            <a:off x="619742" y="1817786"/>
            <a:ext cx="4587000" cy="1148700"/>
          </a:xfrm>
        </p:spPr>
        <p:txBody>
          <a:bodyPr/>
          <a:lstStyle/>
          <a:p>
            <a:r>
              <a:rPr lang="en-US" dirty="0"/>
              <a:t>Recipe DB</a:t>
            </a:r>
          </a:p>
        </p:txBody>
      </p:sp>
    </p:spTree>
    <p:extLst>
      <p:ext uri="{BB962C8B-B14F-4D97-AF65-F5344CB8AC3E}">
        <p14:creationId xmlns:p14="http://schemas.microsoft.com/office/powerpoint/2010/main" val="3140958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2023-11-18 at 7.27.56 AM.mov">
            <a:hlinkClick r:id="" action="ppaction://media"/>
            <a:extLst>
              <a:ext uri="{FF2B5EF4-FFF2-40B4-BE49-F238E27FC236}">
                <a16:creationId xmlns:a16="http://schemas.microsoft.com/office/drawing/2014/main" id="{F262C8B4-DACF-90FC-61C8-2D360CB529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078686" cy="5143500"/>
          </a:xfrm>
          <a:prstGeom prst="rect">
            <a:avLst/>
          </a:prstGeom>
        </p:spPr>
      </p:pic>
    </p:spTree>
    <p:extLst>
      <p:ext uri="{BB962C8B-B14F-4D97-AF65-F5344CB8AC3E}">
        <p14:creationId xmlns:p14="http://schemas.microsoft.com/office/powerpoint/2010/main" val="104636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F65E-56AD-CDB7-4C3A-091A814BDF7C}"/>
              </a:ext>
            </a:extLst>
          </p:cNvPr>
          <p:cNvSpPr>
            <a:spLocks noGrp="1"/>
          </p:cNvSpPr>
          <p:nvPr>
            <p:ph type="title"/>
          </p:nvPr>
        </p:nvSpPr>
        <p:spPr>
          <a:xfrm>
            <a:off x="619742" y="1768800"/>
            <a:ext cx="4587000" cy="1148700"/>
          </a:xfrm>
        </p:spPr>
        <p:txBody>
          <a:bodyPr/>
          <a:lstStyle/>
          <a:p>
            <a:r>
              <a:rPr lang="en-US" dirty="0"/>
              <a:t>Flavor DB</a:t>
            </a:r>
          </a:p>
        </p:txBody>
      </p:sp>
    </p:spTree>
    <p:extLst>
      <p:ext uri="{BB962C8B-B14F-4D97-AF65-F5344CB8AC3E}">
        <p14:creationId xmlns:p14="http://schemas.microsoft.com/office/powerpoint/2010/main" val="1398215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023-11-18 at 7.31.42 AM.mov">
            <a:hlinkClick r:id="" action="ppaction://media"/>
            <a:extLst>
              <a:ext uri="{FF2B5EF4-FFF2-40B4-BE49-F238E27FC236}">
                <a16:creationId xmlns:a16="http://schemas.microsoft.com/office/drawing/2014/main" id="{84500E9D-598E-158E-1F0F-6685510840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2656"/>
            <a:ext cx="9144000" cy="5143500"/>
          </a:xfrm>
          <a:prstGeom prst="rect">
            <a:avLst/>
          </a:prstGeom>
        </p:spPr>
      </p:pic>
    </p:spTree>
    <p:extLst>
      <p:ext uri="{BB962C8B-B14F-4D97-AF65-F5344CB8AC3E}">
        <p14:creationId xmlns:p14="http://schemas.microsoft.com/office/powerpoint/2010/main" val="50549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360</Words>
  <Application>Microsoft Macintosh PowerPoint</Application>
  <PresentationFormat>On-screen Show (16:9)</PresentationFormat>
  <Paragraphs>25</Paragraphs>
  <Slides>12</Slides>
  <Notes>3</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 Black</vt:lpstr>
      <vt:lpstr>Arial</vt:lpstr>
      <vt:lpstr>Söhne</vt:lpstr>
      <vt:lpstr>Montserrat</vt:lpstr>
      <vt:lpstr>Trebuchet MS</vt:lpstr>
      <vt:lpstr>Lato</vt:lpstr>
      <vt:lpstr>Focus</vt:lpstr>
      <vt:lpstr>Taste Of API</vt:lpstr>
      <vt:lpstr>OBJECTIVE</vt:lpstr>
      <vt:lpstr>FUNCTIONALITIES</vt:lpstr>
      <vt:lpstr>PART 1: UI</vt:lpstr>
      <vt:lpstr>PART 2: ChatBot</vt:lpstr>
      <vt:lpstr>Recipe DB</vt:lpstr>
      <vt:lpstr>PowerPoint Presentation</vt:lpstr>
      <vt:lpstr>Flavor DB</vt:lpstr>
      <vt:lpstr>PowerPoint Presentation</vt:lpstr>
      <vt:lpstr>Benefits: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Taste Of API</dc:title>
  <cp:lastModifiedBy>Noel Tiju</cp:lastModifiedBy>
  <cp:revision>1</cp:revision>
  <dcterms:modified xsi:type="dcterms:W3CDTF">2023-11-18T03:22:49Z</dcterms:modified>
</cp:coreProperties>
</file>